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2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42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55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70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7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23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9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610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19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4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8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8BF88-6CAD-A84B-8AF9-2159B9896349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AF6A4-2AE6-814C-824B-ACF31C5A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6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Labor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544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1011"/>
            <a:ext cx="8229600" cy="2146124"/>
          </a:xfrm>
        </p:spPr>
        <p:txBody>
          <a:bodyPr>
            <a:noAutofit/>
          </a:bodyPr>
          <a:lstStyle/>
          <a:p>
            <a:pPr algn="l"/>
            <a:r>
              <a:rPr lang="en-US" sz="3600" dirty="0"/>
              <a:t>Put yourself back in the shoes of a worker in the Gilded Age industrial economy, perhaps someone in one of the photos we looked at in </a:t>
            </a:r>
            <a:r>
              <a:rPr lang="en-US" sz="3600" dirty="0" smtClean="0"/>
              <a:t>class</a:t>
            </a:r>
            <a:r>
              <a:rPr lang="mr-IN" sz="3600" dirty="0" smtClean="0"/>
              <a:t>…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35086"/>
            <a:ext cx="8229600" cy="2991077"/>
          </a:xfrm>
        </p:spPr>
        <p:txBody>
          <a:bodyPr/>
          <a:lstStyle/>
          <a:p>
            <a:r>
              <a:rPr lang="en-US" dirty="0" smtClean="0"/>
              <a:t>What means </a:t>
            </a:r>
            <a:r>
              <a:rPr lang="en-US" dirty="0"/>
              <a:t>do you have to improve your own life as a worker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What would you expect from your government?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9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labor union?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689" y="1600200"/>
            <a:ext cx="8553583" cy="5066818"/>
          </a:xfrm>
        </p:spPr>
        <p:txBody>
          <a:bodyPr>
            <a:normAutofit/>
          </a:bodyPr>
          <a:lstStyle/>
          <a:p>
            <a:r>
              <a:rPr lang="en-US" b="1" dirty="0" smtClean="0"/>
              <a:t>Groups </a:t>
            </a:r>
            <a:r>
              <a:rPr lang="en-US" b="1" dirty="0"/>
              <a:t>of workers within a business (or industry-wide) who </a:t>
            </a:r>
            <a:r>
              <a:rPr lang="en-US" b="1" dirty="0" smtClean="0"/>
              <a:t>join together </a:t>
            </a:r>
            <a:r>
              <a:rPr lang="en-US" b="1" dirty="0"/>
              <a:t>to demand better treatment (wages, benefits, safety measures) from </a:t>
            </a:r>
            <a:r>
              <a:rPr lang="en-US" b="1" dirty="0" smtClean="0"/>
              <a:t>management</a:t>
            </a:r>
          </a:p>
          <a:p>
            <a:pPr lvl="1"/>
            <a:r>
              <a:rPr lang="en-US" dirty="0" smtClean="0"/>
              <a:t>Unions can represent employees in a privately-owned or publicly-run workplace</a:t>
            </a:r>
          </a:p>
          <a:p>
            <a:pPr lvl="1"/>
            <a:r>
              <a:rPr lang="en-US" dirty="0" smtClean="0"/>
              <a:t>Craft unions represented “skilled” workers</a:t>
            </a:r>
          </a:p>
          <a:p>
            <a:pPr lvl="1"/>
            <a:r>
              <a:rPr lang="en-US" dirty="0" smtClean="0"/>
              <a:t>Some unions in the Gilded Age excluded non-white workers</a:t>
            </a:r>
          </a:p>
          <a:p>
            <a:pPr lvl="1"/>
            <a:r>
              <a:rPr lang="en-US" dirty="0" smtClean="0"/>
              <a:t>Other unions tried to unite all workers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502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185809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What methods did unions use to </a:t>
            </a:r>
            <a:r>
              <a:rPr lang="en-US" sz="4000" dirty="0" smtClean="0"/>
              <a:t>make gains for </a:t>
            </a:r>
            <a:r>
              <a:rPr lang="en-US" sz="4000" dirty="0"/>
              <a:t>their members?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3444"/>
            <a:ext cx="8229600" cy="404272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Strikes</a:t>
            </a:r>
          </a:p>
          <a:p>
            <a:pPr lvl="0"/>
            <a:r>
              <a:rPr lang="en-US" b="1" dirty="0"/>
              <a:t>S</a:t>
            </a:r>
            <a:r>
              <a:rPr lang="en-US" b="1" dirty="0" smtClean="0"/>
              <a:t>lowdowns</a:t>
            </a:r>
            <a:endParaRPr lang="en-US" dirty="0"/>
          </a:p>
          <a:p>
            <a:pPr lvl="0"/>
            <a:r>
              <a:rPr lang="en-US" b="1" dirty="0"/>
              <a:t>Collective bargaining </a:t>
            </a:r>
            <a:r>
              <a:rPr lang="en-US" dirty="0"/>
              <a:t>(when the union negotiates a contract for all the workers in a workplace together, rather than individual workers </a:t>
            </a:r>
            <a:r>
              <a:rPr lang="en-US" dirty="0" smtClean="0"/>
              <a:t>having to negotiate their pay directly with </a:t>
            </a:r>
            <a:r>
              <a:rPr lang="en-US" dirty="0"/>
              <a:t>ownership)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075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195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Why did unions represent a threat to the class of business owners?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3916"/>
            <a:ext cx="8229600" cy="4543890"/>
          </a:xfrm>
        </p:spPr>
        <p:txBody>
          <a:bodyPr/>
          <a:lstStyle/>
          <a:p>
            <a:r>
              <a:rPr lang="en-US" sz="3600" b="1" dirty="0"/>
              <a:t>Unionized workers had greater </a:t>
            </a:r>
            <a:r>
              <a:rPr lang="en-US" sz="3600" b="1" dirty="0" smtClean="0"/>
              <a:t>strength because they united workers together = strength in numbers</a:t>
            </a:r>
          </a:p>
          <a:p>
            <a:r>
              <a:rPr lang="en-US" sz="3600" b="1" dirty="0" smtClean="0"/>
              <a:t>Made it more likely that ownership would have to listen to their demands</a:t>
            </a:r>
          </a:p>
          <a:p>
            <a:r>
              <a:rPr lang="en-US" sz="3600" b="1" dirty="0" smtClean="0"/>
              <a:t>Giving in to worker demands = less profit</a:t>
            </a:r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51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50067"/>
          </a:xfrm>
        </p:spPr>
        <p:txBody>
          <a:bodyPr>
            <a:normAutofit/>
          </a:bodyPr>
          <a:lstStyle/>
          <a:p>
            <a:r>
              <a:rPr lang="en-US" dirty="0" smtClean="0"/>
              <a:t>How did big business owners of the Gilded Age fight against unions?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3284"/>
            <a:ext cx="8229600" cy="4754715"/>
          </a:xfrm>
        </p:spPr>
        <p:txBody>
          <a:bodyPr>
            <a:normAutofit/>
          </a:bodyPr>
          <a:lstStyle/>
          <a:p>
            <a:r>
              <a:rPr lang="en-US" b="1" dirty="0" smtClean="0"/>
              <a:t>Hired replacement workers to replace union workers during a strike.  </a:t>
            </a:r>
            <a:r>
              <a:rPr lang="en-US" dirty="0" smtClean="0"/>
              <a:t>These non-union workers were called </a:t>
            </a:r>
            <a:r>
              <a:rPr lang="en-US" b="1" dirty="0" smtClean="0"/>
              <a:t>“scabs” </a:t>
            </a:r>
            <a:r>
              <a:rPr lang="en-US" dirty="0" smtClean="0"/>
              <a:t>by union workers.</a:t>
            </a:r>
          </a:p>
          <a:p>
            <a:r>
              <a:rPr lang="en-US" b="1" dirty="0" smtClean="0"/>
              <a:t>Hired private security agencies (like the Pinkerton Detective Agency) to break strikes </a:t>
            </a:r>
            <a:r>
              <a:rPr lang="en-US" dirty="0" smtClean="0"/>
              <a:t>by protecting replacement workers and fighting against union workers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475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1014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In </a:t>
            </a:r>
            <a:r>
              <a:rPr lang="en-US" sz="3200" dirty="0" smtClean="0"/>
              <a:t>Gilded Age, </a:t>
            </a:r>
            <a:r>
              <a:rPr lang="en-US" sz="3200" dirty="0"/>
              <a:t>did the government tend to side with the business owners or with the labor unions?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82654"/>
            <a:ext cx="8229600" cy="44843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Government usually sided with the big business owners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dirty="0" smtClean="0"/>
              <a:t>Why do you think the government supported this side?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Politicians received money from wealthy supporters, and tended to be wealthy themselves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9557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333</Words>
  <Application>Microsoft Macintosh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Labor Movement</vt:lpstr>
      <vt:lpstr>Put yourself back in the shoes of a worker in the Gilded Age industrial economy, perhaps someone in one of the photos we looked at in class… </vt:lpstr>
      <vt:lpstr>What is a labor union?</vt:lpstr>
      <vt:lpstr>What methods did unions use to make gains for their members? </vt:lpstr>
      <vt:lpstr>Why did unions represent a threat to the class of business owners? </vt:lpstr>
      <vt:lpstr>How did big business owners of the Gilded Age fight against unions?</vt:lpstr>
      <vt:lpstr>In Gilded Age, did the government tend to side with the business owners or with the labor unions?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Labor Movement</dc:title>
  <dc:creator>Dom Lambek</dc:creator>
  <cp:lastModifiedBy>Dom Lambek</cp:lastModifiedBy>
  <cp:revision>4</cp:revision>
  <dcterms:created xsi:type="dcterms:W3CDTF">2017-12-15T13:04:05Z</dcterms:created>
  <dcterms:modified xsi:type="dcterms:W3CDTF">2017-12-15T13:40:30Z</dcterms:modified>
</cp:coreProperties>
</file>